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3"/>
  </p:notes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72" r:id="rId13"/>
    <p:sldId id="268" r:id="rId14"/>
    <p:sldId id="269" r:id="rId15"/>
    <p:sldId id="271" r:id="rId16"/>
    <p:sldId id="262" r:id="rId17"/>
    <p:sldId id="270" r:id="rId18"/>
    <p:sldId id="273" r:id="rId19"/>
    <p:sldId id="275" r:id="rId20"/>
    <p:sldId id="274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80" autoAdjust="0"/>
    <p:restoredTop sz="94660"/>
  </p:normalViewPr>
  <p:slideViewPr>
    <p:cSldViewPr>
      <p:cViewPr varScale="1">
        <p:scale>
          <a:sx n="69" d="100"/>
          <a:sy n="69" d="100"/>
        </p:scale>
        <p:origin x="-4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5FA7C0-FFF2-4167-9393-C97A8AB8733D}" type="doc">
      <dgm:prSet loTypeId="urn:microsoft.com/office/officeart/2005/8/layout/arrow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1C3920F-67BB-4FFB-A0F5-5E314E154F26}">
      <dgm:prSet phldrT="[Text]" custT="1"/>
      <dgm:spPr/>
      <dgm:t>
        <a:bodyPr/>
        <a:lstStyle/>
        <a:p>
          <a:r>
            <a:rPr lang="en-US" sz="1400" dirty="0" smtClean="0"/>
            <a:t>1995-200 gas ranged from about $1.26 to $1.54</a:t>
          </a:r>
          <a:endParaRPr lang="en-US" sz="1400" dirty="0"/>
        </a:p>
      </dgm:t>
    </dgm:pt>
    <dgm:pt modelId="{DE25F5D6-A5FF-4786-A0C2-DD1EB6F33E10}" type="parTrans" cxnId="{6FFC5DD8-60A5-4CD0-A5E5-A92CE2D822D9}">
      <dgm:prSet/>
      <dgm:spPr/>
      <dgm:t>
        <a:bodyPr/>
        <a:lstStyle/>
        <a:p>
          <a:endParaRPr lang="en-US"/>
        </a:p>
      </dgm:t>
    </dgm:pt>
    <dgm:pt modelId="{AA914AB7-E818-4F4E-87DC-88CC398368E1}" type="sibTrans" cxnId="{6FFC5DD8-60A5-4CD0-A5E5-A92CE2D822D9}">
      <dgm:prSet/>
      <dgm:spPr/>
      <dgm:t>
        <a:bodyPr/>
        <a:lstStyle/>
        <a:p>
          <a:endParaRPr lang="en-US"/>
        </a:p>
      </dgm:t>
    </dgm:pt>
    <dgm:pt modelId="{BBACAAE7-C148-4F08-944A-4994E1AB3495}">
      <dgm:prSet phldrT="[Text]" custT="1"/>
      <dgm:spPr/>
      <dgm:t>
        <a:bodyPr/>
        <a:lstStyle/>
        <a:p>
          <a:r>
            <a:rPr lang="en-US" sz="1400" dirty="0" smtClean="0"/>
            <a:t>Today gas costs about $2.68</a:t>
          </a:r>
          <a:endParaRPr lang="en-US" sz="1400" dirty="0"/>
        </a:p>
      </dgm:t>
    </dgm:pt>
    <dgm:pt modelId="{B55CFE73-2C75-4C10-8FB2-8B7C3C8FA3C0}" type="parTrans" cxnId="{67A190B1-AE8A-44E1-9917-067ADC798177}">
      <dgm:prSet/>
      <dgm:spPr/>
      <dgm:t>
        <a:bodyPr/>
        <a:lstStyle/>
        <a:p>
          <a:endParaRPr lang="en-US"/>
        </a:p>
      </dgm:t>
    </dgm:pt>
    <dgm:pt modelId="{C188C4FF-DC66-4C7B-A98F-D07DDE6B1F6A}" type="sibTrans" cxnId="{67A190B1-AE8A-44E1-9917-067ADC798177}">
      <dgm:prSet/>
      <dgm:spPr/>
      <dgm:t>
        <a:bodyPr/>
        <a:lstStyle/>
        <a:p>
          <a:endParaRPr lang="en-US"/>
        </a:p>
      </dgm:t>
    </dgm:pt>
    <dgm:pt modelId="{C7F0326A-720A-463B-BB4B-EAEA1F402C79}" type="pres">
      <dgm:prSet presAssocID="{3A5FA7C0-FFF2-4167-9393-C97A8AB8733D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034D78B-2638-4AB2-B51E-02525B037DED}" type="pres">
      <dgm:prSet presAssocID="{E1C3920F-67BB-4FFB-A0F5-5E314E154F26}" presName="upArrow" presStyleLbl="node1" presStyleIdx="0" presStyleCnt="2" custLinFactNeighborX="-5217"/>
      <dgm:spPr/>
    </dgm:pt>
    <dgm:pt modelId="{587AAF51-A1F4-4978-A312-CE0421279D19}" type="pres">
      <dgm:prSet presAssocID="{E1C3920F-67BB-4FFB-A0F5-5E314E154F26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3A4DE3-9D5D-4703-9431-736A4316BEBA}" type="pres">
      <dgm:prSet presAssocID="{BBACAAE7-C148-4F08-944A-4994E1AB3495}" presName="downArrow" presStyleLbl="node1" presStyleIdx="1" presStyleCnt="2"/>
      <dgm:spPr/>
    </dgm:pt>
    <dgm:pt modelId="{719ED3F7-833B-4109-B72C-B662EEB83D01}" type="pres">
      <dgm:prSet presAssocID="{BBACAAE7-C148-4F08-944A-4994E1AB3495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4EFA9B-536C-4E63-9EFC-5D838F040972}" type="presOf" srcId="{BBACAAE7-C148-4F08-944A-4994E1AB3495}" destId="{719ED3F7-833B-4109-B72C-B662EEB83D01}" srcOrd="0" destOrd="0" presId="urn:microsoft.com/office/officeart/2005/8/layout/arrow4"/>
    <dgm:cxn modelId="{67A190B1-AE8A-44E1-9917-067ADC798177}" srcId="{3A5FA7C0-FFF2-4167-9393-C97A8AB8733D}" destId="{BBACAAE7-C148-4F08-944A-4994E1AB3495}" srcOrd="1" destOrd="0" parTransId="{B55CFE73-2C75-4C10-8FB2-8B7C3C8FA3C0}" sibTransId="{C188C4FF-DC66-4C7B-A98F-D07DDE6B1F6A}"/>
    <dgm:cxn modelId="{9AEC56CA-0D30-4F8C-85E4-5B092AD43A85}" type="presOf" srcId="{E1C3920F-67BB-4FFB-A0F5-5E314E154F26}" destId="{587AAF51-A1F4-4978-A312-CE0421279D19}" srcOrd="0" destOrd="0" presId="urn:microsoft.com/office/officeart/2005/8/layout/arrow4"/>
    <dgm:cxn modelId="{6FFC5DD8-60A5-4CD0-A5E5-A92CE2D822D9}" srcId="{3A5FA7C0-FFF2-4167-9393-C97A8AB8733D}" destId="{E1C3920F-67BB-4FFB-A0F5-5E314E154F26}" srcOrd="0" destOrd="0" parTransId="{DE25F5D6-A5FF-4786-A0C2-DD1EB6F33E10}" sibTransId="{AA914AB7-E818-4F4E-87DC-88CC398368E1}"/>
    <dgm:cxn modelId="{57B82CC9-6D49-4546-8BC8-27AC396C0F37}" type="presOf" srcId="{3A5FA7C0-FFF2-4167-9393-C97A8AB8733D}" destId="{C7F0326A-720A-463B-BB4B-EAEA1F402C79}" srcOrd="0" destOrd="0" presId="urn:microsoft.com/office/officeart/2005/8/layout/arrow4"/>
    <dgm:cxn modelId="{CEE351F3-8F9E-4CA1-9B1D-2A16AAF5B3F6}" type="presParOf" srcId="{C7F0326A-720A-463B-BB4B-EAEA1F402C79}" destId="{B034D78B-2638-4AB2-B51E-02525B037DED}" srcOrd="0" destOrd="0" presId="urn:microsoft.com/office/officeart/2005/8/layout/arrow4"/>
    <dgm:cxn modelId="{B760AAA3-C2B7-4A5D-89CF-A73770041EF1}" type="presParOf" srcId="{C7F0326A-720A-463B-BB4B-EAEA1F402C79}" destId="{587AAF51-A1F4-4978-A312-CE0421279D19}" srcOrd="1" destOrd="0" presId="urn:microsoft.com/office/officeart/2005/8/layout/arrow4"/>
    <dgm:cxn modelId="{AE114B86-64F6-484E-91E5-F63BA20E35B1}" type="presParOf" srcId="{C7F0326A-720A-463B-BB4B-EAEA1F402C79}" destId="{573A4DE3-9D5D-4703-9431-736A4316BEBA}" srcOrd="2" destOrd="0" presId="urn:microsoft.com/office/officeart/2005/8/layout/arrow4"/>
    <dgm:cxn modelId="{58837A70-9E69-4BA1-A906-AA5ED403A2BF}" type="presParOf" srcId="{C7F0326A-720A-463B-BB4B-EAEA1F402C79}" destId="{719ED3F7-833B-4109-B72C-B662EEB83D01}" srcOrd="3" destOrd="0" presId="urn:microsoft.com/office/officeart/2005/8/layout/arrow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E8111B-9FEE-488E-8F04-3A19C3F7D0CB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4CD4780-1232-464D-8C7E-73777EF3BC81}">
      <dgm:prSet phldrT="[Text]" custT="1"/>
      <dgm:spPr/>
      <dgm:t>
        <a:bodyPr/>
        <a:lstStyle/>
        <a:p>
          <a:r>
            <a:rPr lang="en-US" sz="1800" dirty="0" smtClean="0"/>
            <a:t>The average price for a house in 1995 was $161,783. In 2000 the price was $163,500. </a:t>
          </a:r>
          <a:endParaRPr lang="en-US" sz="1800" dirty="0"/>
        </a:p>
      </dgm:t>
    </dgm:pt>
    <dgm:pt modelId="{84E35796-0012-43E3-9E3E-B5FBA0ED808D}" type="parTrans" cxnId="{88CF69E0-8DE5-4F76-A0FA-089E003D3F31}">
      <dgm:prSet/>
      <dgm:spPr/>
      <dgm:t>
        <a:bodyPr/>
        <a:lstStyle/>
        <a:p>
          <a:endParaRPr lang="en-US" sz="1600"/>
        </a:p>
      </dgm:t>
    </dgm:pt>
    <dgm:pt modelId="{B8180D7D-63C1-437C-8485-DC87566DF3E2}" type="sibTrans" cxnId="{88CF69E0-8DE5-4F76-A0FA-089E003D3F31}">
      <dgm:prSet/>
      <dgm:spPr/>
      <dgm:t>
        <a:bodyPr/>
        <a:lstStyle/>
        <a:p>
          <a:endParaRPr lang="en-US" sz="1600"/>
        </a:p>
      </dgm:t>
    </dgm:pt>
    <dgm:pt modelId="{38BB99D7-8CBE-46BE-A623-7E52A2650C4C}">
      <dgm:prSet phldrT="[Text]" custT="1"/>
      <dgm:spPr/>
      <dgm:t>
        <a:bodyPr/>
        <a:lstStyle/>
        <a:p>
          <a:r>
            <a:rPr lang="en-US" sz="1800" dirty="0" smtClean="0"/>
            <a:t>The average price for a house today is $285,000</a:t>
          </a:r>
          <a:endParaRPr lang="en-US" sz="1800" dirty="0"/>
        </a:p>
      </dgm:t>
    </dgm:pt>
    <dgm:pt modelId="{5D0C0FAD-E5F3-4719-99F3-86197E81BD23}" type="parTrans" cxnId="{6766FE74-0DE8-4894-9153-FF07AD0490C7}">
      <dgm:prSet/>
      <dgm:spPr/>
      <dgm:t>
        <a:bodyPr/>
        <a:lstStyle/>
        <a:p>
          <a:endParaRPr lang="en-US" sz="1600"/>
        </a:p>
      </dgm:t>
    </dgm:pt>
    <dgm:pt modelId="{01B648C3-BAAC-40B2-9C54-E73FDBF29D84}" type="sibTrans" cxnId="{6766FE74-0DE8-4894-9153-FF07AD0490C7}">
      <dgm:prSet/>
      <dgm:spPr/>
      <dgm:t>
        <a:bodyPr/>
        <a:lstStyle/>
        <a:p>
          <a:endParaRPr lang="en-US" sz="1600"/>
        </a:p>
      </dgm:t>
    </dgm:pt>
    <dgm:pt modelId="{FB443C0D-B68F-4D74-A692-C5FAA354259D}" type="pres">
      <dgm:prSet presAssocID="{B3E8111B-9FEE-488E-8F04-3A19C3F7D0CB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1C17EA1-E995-4C1F-9F20-2C305FFECDF7}" type="pres">
      <dgm:prSet presAssocID="{B3E8111B-9FEE-488E-8F04-3A19C3F7D0CB}" presName="ribbon" presStyleLbl="node1" presStyleIdx="0" presStyleCnt="1"/>
      <dgm:spPr/>
      <dgm:t>
        <a:bodyPr/>
        <a:lstStyle/>
        <a:p>
          <a:endParaRPr lang="en-US"/>
        </a:p>
      </dgm:t>
    </dgm:pt>
    <dgm:pt modelId="{24BBAF2D-68CE-4F03-9440-150D5D72B1C2}" type="pres">
      <dgm:prSet presAssocID="{B3E8111B-9FEE-488E-8F04-3A19C3F7D0CB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15C85-F187-4330-87A8-4A9B9F47D2ED}" type="pres">
      <dgm:prSet presAssocID="{B3E8111B-9FEE-488E-8F04-3A19C3F7D0CB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3E4ACD-C071-43A9-984A-B51D54F9C95D}" type="presOf" srcId="{74CD4780-1232-464D-8C7E-73777EF3BC81}" destId="{24BBAF2D-68CE-4F03-9440-150D5D72B1C2}" srcOrd="0" destOrd="0" presId="urn:microsoft.com/office/officeart/2005/8/layout/arrow6"/>
    <dgm:cxn modelId="{213F1BDA-F176-4CCE-B09E-B4229FBBF9EC}" type="presOf" srcId="{38BB99D7-8CBE-46BE-A623-7E52A2650C4C}" destId="{51615C85-F187-4330-87A8-4A9B9F47D2ED}" srcOrd="0" destOrd="0" presId="urn:microsoft.com/office/officeart/2005/8/layout/arrow6"/>
    <dgm:cxn modelId="{88CF69E0-8DE5-4F76-A0FA-089E003D3F31}" srcId="{B3E8111B-9FEE-488E-8F04-3A19C3F7D0CB}" destId="{74CD4780-1232-464D-8C7E-73777EF3BC81}" srcOrd="0" destOrd="0" parTransId="{84E35796-0012-43E3-9E3E-B5FBA0ED808D}" sibTransId="{B8180D7D-63C1-437C-8485-DC87566DF3E2}"/>
    <dgm:cxn modelId="{6766FE74-0DE8-4894-9153-FF07AD0490C7}" srcId="{B3E8111B-9FEE-488E-8F04-3A19C3F7D0CB}" destId="{38BB99D7-8CBE-46BE-A623-7E52A2650C4C}" srcOrd="1" destOrd="0" parTransId="{5D0C0FAD-E5F3-4719-99F3-86197E81BD23}" sibTransId="{01B648C3-BAAC-40B2-9C54-E73FDBF29D84}"/>
    <dgm:cxn modelId="{31549D84-79CD-4EC0-8DC2-6E05383DA0D0}" type="presOf" srcId="{B3E8111B-9FEE-488E-8F04-3A19C3F7D0CB}" destId="{FB443C0D-B68F-4D74-A692-C5FAA354259D}" srcOrd="0" destOrd="0" presId="urn:microsoft.com/office/officeart/2005/8/layout/arrow6"/>
    <dgm:cxn modelId="{4B1AF5D0-F0E0-489F-BA6C-E6C03F573069}" type="presParOf" srcId="{FB443C0D-B68F-4D74-A692-C5FAA354259D}" destId="{91C17EA1-E995-4C1F-9F20-2C305FFECDF7}" srcOrd="0" destOrd="0" presId="urn:microsoft.com/office/officeart/2005/8/layout/arrow6"/>
    <dgm:cxn modelId="{BF10A0F1-1335-4CBA-9194-E0926A5917D8}" type="presParOf" srcId="{FB443C0D-B68F-4D74-A692-C5FAA354259D}" destId="{24BBAF2D-68CE-4F03-9440-150D5D72B1C2}" srcOrd="1" destOrd="0" presId="urn:microsoft.com/office/officeart/2005/8/layout/arrow6"/>
    <dgm:cxn modelId="{EC51BEBA-C6BC-4075-89D6-564978691EB5}" type="presParOf" srcId="{FB443C0D-B68F-4D74-A692-C5FAA354259D}" destId="{51615C85-F187-4330-87A8-4A9B9F47D2ED}" srcOrd="2" destOrd="0" presId="urn:microsoft.com/office/officeart/2005/8/layout/arrow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327884-FA4A-494B-BAAE-36E1F446CD97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64D13-542B-496C-9B4E-5581819761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64D13-542B-496C-9B4E-558181976161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D1051BE-26FF-4676-99B9-570BC33D9C0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9E26218-9401-495F-8220-44C7F050C3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051BE-26FF-4676-99B9-570BC33D9C0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E26218-9401-495F-8220-44C7F050C3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051BE-26FF-4676-99B9-570BC33D9C0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E26218-9401-495F-8220-44C7F050C3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051BE-26FF-4676-99B9-570BC33D9C0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E26218-9401-495F-8220-44C7F050C3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051BE-26FF-4676-99B9-570BC33D9C0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E26218-9401-495F-8220-44C7F050C3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dir="in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051BE-26FF-4676-99B9-570BC33D9C0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E26218-9401-495F-8220-44C7F050C3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dir="in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051BE-26FF-4676-99B9-570BC33D9C0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E26218-9401-495F-8220-44C7F050C3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dir="in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051BE-26FF-4676-99B9-570BC33D9C0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E26218-9401-495F-8220-44C7F050C3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dir="in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051BE-26FF-4676-99B9-570BC33D9C0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E26218-9401-495F-8220-44C7F050C3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D1051BE-26FF-4676-99B9-570BC33D9C0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E26218-9401-495F-8220-44C7F050C3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dir="in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D1051BE-26FF-4676-99B9-570BC33D9C0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9E26218-9401-495F-8220-44C7F050C3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dir="in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D1051BE-26FF-4676-99B9-570BC33D9C01}" type="datetimeFigureOut">
              <a:rPr lang="en-US" smtClean="0"/>
              <a:pPr/>
              <a:t>2/24/2010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9E26218-9401-495F-8220-44C7F050C3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split dir="in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feedia.com/video/3944884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png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5195\My%20Documents\Downloads\thriller.mid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nsolvedmysteries.com/usm434992.html" TargetMode="External"/><Relationship Id="rId3" Type="http://schemas.openxmlformats.org/officeDocument/2006/relationships/hyperlink" Target="http://en.wikipedia.org/wiki/MADtv" TargetMode="External"/><Relationship Id="rId7" Type="http://schemas.openxmlformats.org/officeDocument/2006/relationships/hyperlink" Target="http://en.wikipedia.org/wiki/1990s_in_fashion" TargetMode="External"/><Relationship Id="rId2" Type="http://schemas.openxmlformats.org/officeDocument/2006/relationships/hyperlink" Target="http://timelines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List_of_programs_broadcast_by_Nick_Jr._(block)" TargetMode="External"/><Relationship Id="rId5" Type="http://schemas.openxmlformats.org/officeDocument/2006/relationships/hyperlink" Target="http://en.wikipedia.org/wiki/List_of_programs_broadcast_by_Cartoon_Network" TargetMode="External"/><Relationship Id="rId4" Type="http://schemas.openxmlformats.org/officeDocument/2006/relationships/hyperlink" Target="http://www.historyorb.com/dat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5195\My%20Documents\Downloads\always.mi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Past Predicts the Future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1995-2000</a:t>
            </a:r>
          </a:p>
          <a:p>
            <a:r>
              <a:rPr lang="en-US" dirty="0" smtClean="0"/>
              <a:t>By: Taylor Budwash </a:t>
            </a:r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Michael Jackson was popular in this time era.</a:t>
            </a:r>
          </a:p>
          <a:p>
            <a:r>
              <a:rPr lang="en-US" dirty="0" smtClean="0"/>
              <a:t>He had many hit songs. </a:t>
            </a:r>
          </a:p>
          <a:p>
            <a:r>
              <a:rPr lang="en-US" dirty="0" smtClean="0"/>
              <a:t>His song You Are Not Alone was a big hit in this time frame.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Music</a:t>
            </a:r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1995 the price of gas to the gallon was $1.26.</a:t>
            </a:r>
          </a:p>
          <a:p>
            <a:r>
              <a:rPr lang="en-US" dirty="0" smtClean="0"/>
              <a:t>In 2000 it cost $1.54.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Price of Gas</a:t>
            </a:r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2133600" y="3124200"/>
          <a:ext cx="4572000" cy="256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Price of a house</a:t>
            </a:r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1996</a:t>
            </a:r>
          </a:p>
          <a:p>
            <a:r>
              <a:rPr lang="en-US" dirty="0" smtClean="0"/>
              <a:t>Dexter’s Laboratory comes out on Cartoon Network.</a:t>
            </a:r>
          </a:p>
          <a:p>
            <a:r>
              <a:rPr lang="en-US" dirty="0" smtClean="0"/>
              <a:t>It was about a boy named Dexter who had a huge secret laboratory with all of his inventions.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Television</a:t>
            </a:r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1997</a:t>
            </a:r>
          </a:p>
          <a:p>
            <a:r>
              <a:rPr lang="en-US" dirty="0" smtClean="0"/>
              <a:t>A series called Johnny Bravo was produced.</a:t>
            </a:r>
          </a:p>
          <a:p>
            <a:r>
              <a:rPr lang="en-US" dirty="0" smtClean="0"/>
              <a:t>It was about a boy named Johnny and had the characters acting out scenes of different movies like the Twilight Zone. </a:t>
            </a:r>
          </a:p>
          <a:p>
            <a:pPr algn="ctr">
              <a:buNone/>
            </a:pPr>
            <a:r>
              <a:rPr lang="en-US" b="1" dirty="0" smtClean="0"/>
              <a:t>1998</a:t>
            </a:r>
          </a:p>
          <a:p>
            <a:r>
              <a:rPr lang="en-US" dirty="0" smtClean="0"/>
              <a:t>The Power Puff girls was created. </a:t>
            </a:r>
          </a:p>
          <a:p>
            <a:r>
              <a:rPr lang="en-US" dirty="0" smtClean="0"/>
              <a:t>The Power puff girls were three girls who had super powers.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Television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304800"/>
            <a:ext cx="1905000" cy="1428750"/>
          </a:xfrm>
          <a:prstGeom prst="hear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49530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6 0.11792 L -0.00416 0.450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1999</a:t>
            </a:r>
          </a:p>
          <a:p>
            <a:r>
              <a:rPr lang="en-US" dirty="0" smtClean="0"/>
              <a:t>Ed, Edd, n Eddy was a hit television series.</a:t>
            </a:r>
          </a:p>
          <a:p>
            <a:r>
              <a:rPr lang="en-US" dirty="0" smtClean="0"/>
              <a:t>This was one of the longest running series for cartoons. </a:t>
            </a:r>
          </a:p>
          <a:p>
            <a:r>
              <a:rPr lang="en-US" dirty="0" smtClean="0"/>
              <a:t>Courage the Cowardly Dog started November 12, 1999.</a:t>
            </a:r>
          </a:p>
          <a:p>
            <a:r>
              <a:rPr lang="en-US" dirty="0" smtClean="0"/>
              <a:t>Courage the Cowardly Dog was about a dog named Courage and his owners, a kind old woman and a grumpy old man.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Television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4953000"/>
            <a:ext cx="1905000" cy="1905000"/>
          </a:xfrm>
          <a:prstGeom prst="snip2Same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Blue’s Clues ran from 1996-2008.</a:t>
            </a:r>
          </a:p>
          <a:p>
            <a:r>
              <a:rPr lang="en-US" dirty="0" smtClean="0"/>
              <a:t>Blue’s Clues is one of the most successful cartoon.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 http://www.mefeedia.com/video/3944884</a:t>
            </a:r>
            <a:r>
              <a:rPr lang="en-US" dirty="0" smtClean="0"/>
              <a:t> 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Television </a:t>
            </a:r>
            <a:endParaRPr 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-762000" y="5846763"/>
          <a:ext cx="1019175" cy="485775"/>
        </p:xfrm>
        <a:graphic>
          <a:graphicData uri="http://schemas.openxmlformats.org/presentationml/2006/ole">
            <p:oleObj spid="_x0000_s1026" name="Package" r:id="rId4" imgW="1019160" imgH="485640" progId="Package">
              <p:embed/>
            </p:oleObj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62600" y="3886200"/>
            <a:ext cx="2971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There was a lot of different types of fads in this era. </a:t>
            </a:r>
          </a:p>
          <a:p>
            <a:r>
              <a:rPr lang="en-US" dirty="0" smtClean="0"/>
              <a:t>Some of the fad songs were: Ice Ice Baby- Vanilla Ice, Black or White- Michael </a:t>
            </a:r>
            <a:r>
              <a:rPr lang="en-US" dirty="0" smtClean="0"/>
              <a:t>Jackson Thriller- Michael Jackson, </a:t>
            </a:r>
            <a:r>
              <a:rPr lang="en-US" dirty="0" smtClean="0"/>
              <a:t>Achy Breaky Heart- Billy Ray Cyrus, Wanna Be- Spice Girls, Mmm Bop- Hanson, and My Heart Will Go On- Celine Deon. </a:t>
            </a:r>
          </a:p>
          <a:p>
            <a:r>
              <a:rPr lang="en-US" dirty="0" smtClean="0"/>
              <a:t>The toy Tickle Me Elmo was popular for young children.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Fads</a:t>
            </a:r>
            <a:endParaRPr lang="en-US" dirty="0"/>
          </a:p>
        </p:txBody>
      </p:sp>
      <p:pic>
        <p:nvPicPr>
          <p:cNvPr id="5" name="thriller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382000" y="6096000"/>
            <a:ext cx="457200" cy="457200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420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Polly Pocket Toys were a big hit. </a:t>
            </a:r>
          </a:p>
          <a:p>
            <a:r>
              <a:rPr lang="en-US" dirty="0" smtClean="0"/>
              <a:t>Beanie Baby stuffed animal the children loved. </a:t>
            </a:r>
          </a:p>
          <a:p>
            <a:r>
              <a:rPr lang="en-US" dirty="0" smtClean="0"/>
              <a:t>The Beanie Baby had a tag on them with the stuffed animals name and birth date.</a:t>
            </a:r>
          </a:p>
          <a:p>
            <a:r>
              <a:rPr lang="en-US" dirty="0" smtClean="0"/>
              <a:t>Overalls came back in this era and was worn by teens.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Fads</a:t>
            </a:r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Piercings of the belly button, eye brow, tongue, and etc was popular.</a:t>
            </a:r>
          </a:p>
          <a:p>
            <a:r>
              <a:rPr lang="en-US" dirty="0" smtClean="0"/>
              <a:t>One big fad was bleached hair, either their whole head or just the tips. </a:t>
            </a:r>
          </a:p>
          <a:p>
            <a:r>
              <a:rPr lang="en-US" dirty="0" smtClean="0"/>
              <a:t>The toy Furby was introduced in 1998 and became a big hit!</a:t>
            </a:r>
          </a:p>
          <a:p>
            <a:r>
              <a:rPr lang="en-US" dirty="0" smtClean="0"/>
              <a:t>Backstreet boys, O Town, 98 Degrees, and N Sync was very popular.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Fads</a:t>
            </a:r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1995</a:t>
            </a:r>
          </a:p>
          <a:p>
            <a:r>
              <a:rPr lang="en-US" dirty="0" smtClean="0"/>
              <a:t>Murder trial against OJ Simpson begins in LA.</a:t>
            </a:r>
          </a:p>
          <a:p>
            <a:r>
              <a:rPr lang="en-US" dirty="0" smtClean="0"/>
              <a:t>First time there was ever 13 people in space. </a:t>
            </a:r>
          </a:p>
          <a:p>
            <a:r>
              <a:rPr lang="en-US" dirty="0" smtClean="0"/>
              <a:t>Internet was now in households all over the world. </a:t>
            </a:r>
          </a:p>
          <a:p>
            <a:pPr algn="ctr">
              <a:buNone/>
            </a:pPr>
            <a:r>
              <a:rPr lang="en-US" b="1" dirty="0" smtClean="0"/>
              <a:t>1996</a:t>
            </a:r>
          </a:p>
          <a:p>
            <a:r>
              <a:rPr lang="en-US" dirty="0" smtClean="0"/>
              <a:t>First photographs of Pluto. </a:t>
            </a:r>
          </a:p>
          <a:p>
            <a:pPr>
              <a:buNone/>
            </a:pPr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Historical Significance</a:t>
            </a:r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computer program Java was invented.</a:t>
            </a:r>
          </a:p>
          <a:p>
            <a:r>
              <a:rPr lang="en-US" dirty="0" smtClean="0"/>
              <a:t>Digital Versatile Discs are invented in 1995. They are shortened to DVDs. </a:t>
            </a:r>
          </a:p>
          <a:p>
            <a:r>
              <a:rPr lang="en-US" dirty="0" smtClean="0"/>
              <a:t>Web TV is invented.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Inventions or Technology</a:t>
            </a:r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71872"/>
          </a:xfrm>
        </p:spPr>
        <p:txBody>
          <a:bodyPr/>
          <a:lstStyle/>
          <a:p>
            <a:r>
              <a:rPr lang="en-US" sz="1400" dirty="0" smtClean="0">
                <a:hlinkClick r:id="rId2"/>
              </a:rPr>
              <a:t>http://timelines.com</a:t>
            </a:r>
            <a:endParaRPr lang="en-US" sz="1400" dirty="0" smtClean="0"/>
          </a:p>
          <a:p>
            <a:r>
              <a:rPr lang="en-US" sz="1400" dirty="0" smtClean="0">
                <a:hlinkClick r:id="rId3"/>
              </a:rPr>
              <a:t>http://en.wikipedia.org/wiki/MADtv</a:t>
            </a:r>
            <a:r>
              <a:rPr lang="en-US" sz="1400" dirty="0" smtClean="0"/>
              <a:t> </a:t>
            </a:r>
          </a:p>
          <a:p>
            <a:r>
              <a:rPr lang="en-US" sz="1400" dirty="0" smtClean="0">
                <a:hlinkClick r:id="rId4"/>
              </a:rPr>
              <a:t>http://www.historyorb.com/date</a:t>
            </a:r>
            <a:endParaRPr lang="en-US" sz="1400" dirty="0" smtClean="0"/>
          </a:p>
          <a:p>
            <a:r>
              <a:rPr lang="en-US" sz="1400" dirty="0" smtClean="0"/>
              <a:t> </a:t>
            </a:r>
            <a:r>
              <a:rPr lang="en-US" sz="1400" dirty="0" smtClean="0">
                <a:hlinkClick r:id="rId5"/>
              </a:rPr>
              <a:t>http://en.wikipedia.org/wiki/List_of_programs_broadcast_by_Cartoon_Network</a:t>
            </a:r>
            <a:endParaRPr lang="en-US" sz="1400" dirty="0" smtClean="0"/>
          </a:p>
          <a:p>
            <a:r>
              <a:rPr lang="en-US" sz="1400" dirty="0" smtClean="0"/>
              <a:t> </a:t>
            </a:r>
            <a:r>
              <a:rPr lang="en-US" sz="1400" dirty="0" smtClean="0">
                <a:hlinkClick r:id="rId6"/>
              </a:rPr>
              <a:t>http://en.wikipedia.org/wiki/List_of_programs_broadcast_by_Nick_Jr._%28block%29</a:t>
            </a:r>
            <a:r>
              <a:rPr lang="en-US" sz="1400" dirty="0" smtClean="0"/>
              <a:t> </a:t>
            </a:r>
          </a:p>
          <a:p>
            <a:r>
              <a:rPr lang="en-US" sz="1400" dirty="0" smtClean="0">
                <a:hlinkClick r:id="rId7"/>
              </a:rPr>
              <a:t>http://en.wikipedia.org/wiki/1990s_in_fashion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smtClean="0">
                <a:hlinkClick r:id="rId8"/>
              </a:rPr>
              <a:t>http://www.unsolvedmysteries.com/usm434992.html</a:t>
            </a:r>
            <a:r>
              <a:rPr lang="en-US" sz="1400" dirty="0" smtClean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Citations</a:t>
            </a:r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1998</a:t>
            </a:r>
          </a:p>
          <a:p>
            <a:r>
              <a:rPr lang="en-US" dirty="0" smtClean="0"/>
              <a:t>All California’s clubs, bars, and restaurants are smoke free.</a:t>
            </a:r>
          </a:p>
          <a:p>
            <a:r>
              <a:rPr lang="en-US" dirty="0" smtClean="0"/>
              <a:t>Disney’s Animal Kingdom opens at Walt Disney World, Orlando. </a:t>
            </a:r>
          </a:p>
          <a:p>
            <a:r>
              <a:rPr lang="en-US" dirty="0" smtClean="0"/>
              <a:t>John Glenn (77) is the oldest man to go into space.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Historical Significance</a:t>
            </a:r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55000"/>
                <a:satMod val="300000"/>
              </a:schemeClr>
            </a:gs>
            <a:gs pos="40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b="1" dirty="0" smtClean="0"/>
              <a:t>1995</a:t>
            </a:r>
          </a:p>
          <a:p>
            <a:r>
              <a:rPr lang="en-US" dirty="0" smtClean="0"/>
              <a:t>Craig’s list was founded.</a:t>
            </a:r>
          </a:p>
          <a:p>
            <a:r>
              <a:rPr lang="en-US" dirty="0" smtClean="0"/>
              <a:t>Brett Favre wins his first NFL most valuable player.</a:t>
            </a:r>
          </a:p>
          <a:p>
            <a:r>
              <a:rPr lang="en-US" dirty="0" smtClean="0"/>
              <a:t>Yahoo is first founded. </a:t>
            </a:r>
          </a:p>
          <a:p>
            <a:r>
              <a:rPr lang="en-US" dirty="0" smtClean="0"/>
              <a:t>Pocahontas is first released.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/>
              <a:t>1996</a:t>
            </a:r>
          </a:p>
          <a:p>
            <a:r>
              <a:rPr lang="en-US" dirty="0" smtClean="0"/>
              <a:t>Brett Favre wins his second most valuable player.</a:t>
            </a:r>
          </a:p>
          <a:p>
            <a:r>
              <a:rPr lang="en-US" dirty="0" smtClean="0"/>
              <a:t>Lisa Marie Presley divorces Michael Jackson.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Events and News</a:t>
            </a:r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1997</a:t>
            </a:r>
          </a:p>
          <a:p>
            <a:r>
              <a:rPr lang="en-US" dirty="0" smtClean="0"/>
              <a:t>Bill Clinton gets his second inauguration.</a:t>
            </a:r>
          </a:p>
          <a:p>
            <a:r>
              <a:rPr lang="en-US" dirty="0" smtClean="0"/>
              <a:t>Michael Jackson’s son, Michael Joseph (Prince) Jackson Jr. is born.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/>
              <a:t>1998</a:t>
            </a:r>
          </a:p>
          <a:p>
            <a:r>
              <a:rPr lang="en-US" dirty="0" smtClean="0"/>
              <a:t>Ford Cougar is first produced.</a:t>
            </a:r>
          </a:p>
          <a:p>
            <a:r>
              <a:rPr lang="en-US" dirty="0" smtClean="0"/>
              <a:t>The band Coldplay forms.</a:t>
            </a:r>
          </a:p>
          <a:p>
            <a:r>
              <a:rPr lang="en-US" dirty="0" smtClean="0"/>
              <a:t>Google is founded.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Events and News</a:t>
            </a:r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United States is the world’s highest exporters of coal, soybeans, wheat, and corn. </a:t>
            </a:r>
          </a:p>
          <a:p>
            <a:r>
              <a:rPr lang="en-US" dirty="0" smtClean="0"/>
              <a:t>Towards the end of the 20</a:t>
            </a:r>
            <a:r>
              <a:rPr lang="en-US" baseline="30000" dirty="0" smtClean="0"/>
              <a:t>th</a:t>
            </a:r>
            <a:r>
              <a:rPr lang="en-US" dirty="0" smtClean="0"/>
              <a:t> century the United States produced about 40% of the worlds goods.</a:t>
            </a:r>
          </a:p>
          <a:p>
            <a:r>
              <a:rPr lang="en-US" dirty="0" smtClean="0"/>
              <a:t>From 1994-99 the United States had solid increases of outputting goods and low inflation rates.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Economy, Money, and Inflation</a:t>
            </a:r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clothing style was very casual and comfortable.</a:t>
            </a:r>
          </a:p>
          <a:p>
            <a:r>
              <a:rPr lang="en-US" dirty="0" smtClean="0"/>
              <a:t>Flannel shirts and overalls were very popular. </a:t>
            </a:r>
          </a:p>
          <a:p>
            <a:r>
              <a:rPr lang="en-US" dirty="0" smtClean="0"/>
              <a:t>Retro clothing was popular too.</a:t>
            </a:r>
          </a:p>
          <a:p>
            <a:r>
              <a:rPr lang="en-US" dirty="0" smtClean="0"/>
              <a:t>The retro clothing brought back previous clothing styles in 1950s, 1960s, 1970s, and the 1980s.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Clothing Styles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4343400"/>
            <a:ext cx="1632800" cy="2208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Denim were extremely popular. </a:t>
            </a:r>
          </a:p>
          <a:p>
            <a:r>
              <a:rPr lang="en-US" dirty="0" smtClean="0"/>
              <a:t>The tie dye and bright colors came back from the 1980s. </a:t>
            </a:r>
          </a:p>
          <a:p>
            <a:r>
              <a:rPr lang="en-US" dirty="0" smtClean="0"/>
              <a:t>Leather became popular closer to the 21</a:t>
            </a:r>
            <a:r>
              <a:rPr lang="en-US" baseline="30000" dirty="0" smtClean="0"/>
              <a:t>st</a:t>
            </a:r>
            <a:r>
              <a:rPr lang="en-US" dirty="0" smtClean="0"/>
              <a:t> century.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Clothing Styles</a:t>
            </a:r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4038600"/>
            <a:ext cx="1143000" cy="17145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4038600"/>
            <a:ext cx="3564510" cy="2305050"/>
          </a:xfrm>
          <a:prstGeom prst="flowChartOr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people thought that this period of time for music was the worst for pop music.</a:t>
            </a:r>
          </a:p>
          <a:p>
            <a:r>
              <a:rPr lang="en-US" dirty="0" smtClean="0"/>
              <a:t>Others thought it was the best for pop music.</a:t>
            </a:r>
          </a:p>
          <a:p>
            <a:r>
              <a:rPr lang="en-US" dirty="0" smtClean="0"/>
              <a:t>Some hit singers in this era were Boyz II Men, Bryan Adams, Michael Jackson, Prince, Mariah Carey, and Bon Jovi.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Music</a:t>
            </a:r>
            <a:endParaRPr lang="en-US" dirty="0"/>
          </a:p>
        </p:txBody>
      </p:sp>
      <p:pic>
        <p:nvPicPr>
          <p:cNvPr id="4" name="always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077200" y="5943600"/>
            <a:ext cx="685800" cy="685800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75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365</TotalTime>
  <Words>861</Words>
  <Application>Microsoft Office PowerPoint</Application>
  <PresentationFormat>On-screen Show (4:3)</PresentationFormat>
  <Paragraphs>113</Paragraphs>
  <Slides>21</Slides>
  <Notes>1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Concourse</vt:lpstr>
      <vt:lpstr>Package</vt:lpstr>
      <vt:lpstr>Past Predicts the Future</vt:lpstr>
      <vt:lpstr>Historical Significance</vt:lpstr>
      <vt:lpstr>Historical Significance</vt:lpstr>
      <vt:lpstr>Events and News</vt:lpstr>
      <vt:lpstr>Events and News</vt:lpstr>
      <vt:lpstr>Economy, Money, and Inflation</vt:lpstr>
      <vt:lpstr>Clothing Styles </vt:lpstr>
      <vt:lpstr>Clothing Styles</vt:lpstr>
      <vt:lpstr>Music</vt:lpstr>
      <vt:lpstr>Music</vt:lpstr>
      <vt:lpstr>Price of Gas</vt:lpstr>
      <vt:lpstr>Price of a house</vt:lpstr>
      <vt:lpstr>Television</vt:lpstr>
      <vt:lpstr>Television</vt:lpstr>
      <vt:lpstr>Television</vt:lpstr>
      <vt:lpstr>Television </vt:lpstr>
      <vt:lpstr>Fads</vt:lpstr>
      <vt:lpstr>Fads</vt:lpstr>
      <vt:lpstr>Fads</vt:lpstr>
      <vt:lpstr>Inventions or Technology</vt:lpstr>
      <vt:lpstr>Citations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Server Admin</dc:creator>
  <cp:lastModifiedBy>Server Admin</cp:lastModifiedBy>
  <cp:revision>46</cp:revision>
  <dcterms:created xsi:type="dcterms:W3CDTF">2010-02-08T13:01:53Z</dcterms:created>
  <dcterms:modified xsi:type="dcterms:W3CDTF">2010-02-24T13:26:34Z</dcterms:modified>
</cp:coreProperties>
</file>